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63" r:id="rId5"/>
    <p:sldId id="256" r:id="rId6"/>
    <p:sldId id="267" r:id="rId7"/>
    <p:sldId id="262" r:id="rId8"/>
    <p:sldId id="265" r:id="rId9"/>
    <p:sldId id="264" r:id="rId10"/>
    <p:sldId id="260" r:id="rId11"/>
  </p:sldIdLst>
  <p:sldSz cx="9144000" cy="5143500" type="screen16x9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43" userDrawn="1">
          <p15:clr>
            <a:srgbClr val="A4A3A4"/>
          </p15:clr>
        </p15:guide>
        <p15:guide id="2" pos="23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FD3"/>
    <a:srgbClr val="4F0433"/>
    <a:srgbClr val="EDF4F4"/>
    <a:srgbClr val="C7ECDC"/>
    <a:srgbClr val="CCEBED"/>
    <a:srgbClr val="FFDDD6"/>
    <a:srgbClr val="666666"/>
    <a:srgbClr val="DDDEE0"/>
    <a:srgbClr val="FF876F"/>
    <a:srgbClr val="FFE7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0C2F68-6CE4-2A41-84F4-5BF0742AD125}" v="14" dt="2023-02-16T13:24:20.9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28" autoAdjust="0"/>
    <p:restoredTop sz="97247" autoAdjust="0"/>
  </p:normalViewPr>
  <p:slideViewPr>
    <p:cSldViewPr>
      <p:cViewPr varScale="1">
        <p:scale>
          <a:sx n="140" d="100"/>
          <a:sy n="140" d="100"/>
        </p:scale>
        <p:origin x="216" y="1440"/>
      </p:cViewPr>
      <p:guideLst>
        <p:guide orient="horz" pos="443"/>
        <p:guide pos="2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6" d="100"/>
          <a:sy n="96" d="100"/>
        </p:scale>
        <p:origin x="355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6818A54A-96AB-47F2-9FE3-5AA7C5EE68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7C3AE1-DBA2-4DA9-A7CE-D2A621C810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5F06C-14D9-45DF-81A5-F25F8ECA9886}" type="datetimeFigureOut">
              <a:rPr lang="sv-SE" smtClean="0"/>
              <a:t>2023-02-16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FB76FC6-F54A-4120-9B8F-E28E2A08E52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D9B89EF-3F47-4486-BAA9-AF9A8BE096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CC5D8-C806-4BBF-A442-91371CDD1B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2378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v-S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F6DBA7-38D3-4FF9-B176-AA5B07999DDF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3929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tart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Logotyp Karolinska Institutet.">
            <a:extLst>
              <a:ext uri="{FF2B5EF4-FFF2-40B4-BE49-F238E27FC236}">
                <a16:creationId xmlns:a16="http://schemas.microsoft.com/office/drawing/2014/main" id="{5C58A32B-CE37-00A7-BB2A-05D502F739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81478" y="262850"/>
            <a:ext cx="1691680" cy="704867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45332"/>
            <a:ext cx="7772400" cy="857250"/>
          </a:xfrm>
        </p:spPr>
        <p:txBody>
          <a:bodyPr anchor="ctr"/>
          <a:lstStyle>
            <a:lvl1pPr>
              <a:defRPr sz="3200" kern="1200" spc="-8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53444"/>
            <a:ext cx="7772400" cy="1314450"/>
          </a:xfrm>
        </p:spPr>
        <p:txBody>
          <a:bodyPr/>
          <a:lstStyle>
            <a:lvl1pPr marL="0" indent="0">
              <a:buFont typeface="Wingdings" charset="2"/>
              <a:buNone/>
              <a:defRPr sz="1800" spc="-2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sv-SE" noProof="0"/>
              <a:t>Klicka här för att ändra mall för underrubrikformat</a:t>
            </a:r>
            <a:endParaRPr lang="sv-SE" noProof="0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lutande bild med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9">
            <a:extLst>
              <a:ext uri="{FF2B5EF4-FFF2-40B4-BE49-F238E27FC236}">
                <a16:creationId xmlns:a16="http://schemas.microsoft.com/office/drawing/2014/main" id="{28D153B6-736E-604E-CC38-30ABDB6346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5971" y="4299942"/>
            <a:ext cx="8564501" cy="57849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4" name="Bild 3" descr="Logotyp Karolinska Institutet.">
            <a:extLst>
              <a:ext uri="{FF2B5EF4-FFF2-40B4-BE49-F238E27FC236}">
                <a16:creationId xmlns:a16="http://schemas.microsoft.com/office/drawing/2014/main" id="{1A2DD4E6-57FC-99BA-083F-4F5711AA37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96951" y="1915479"/>
            <a:ext cx="3150096" cy="13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686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vsnittsbild">
    <p:bg>
      <p:bgPr>
        <a:solidFill>
          <a:srgbClr val="ED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45332"/>
            <a:ext cx="7772400" cy="857250"/>
          </a:xfrm>
        </p:spPr>
        <p:txBody>
          <a:bodyPr anchor="ctr"/>
          <a:lstStyle>
            <a:lvl1pPr>
              <a:defRPr sz="3200" spc="-50" baseline="0">
                <a:solidFill>
                  <a:srgbClr val="4F0433"/>
                </a:solidFill>
              </a:defRPr>
            </a:lvl1pPr>
          </a:lstStyle>
          <a:p>
            <a:pPr lvl="0"/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53444"/>
            <a:ext cx="7772400" cy="1314450"/>
          </a:xfrm>
        </p:spPr>
        <p:txBody>
          <a:bodyPr/>
          <a:lstStyle>
            <a:lvl1pPr marL="0" indent="0">
              <a:buFont typeface="Wingdings" charset="2"/>
              <a:buNone/>
              <a:defRPr sz="1800" spc="-20" baseline="0">
                <a:solidFill>
                  <a:srgbClr val="4F0433"/>
                </a:solidFill>
              </a:defRPr>
            </a:lvl1pPr>
          </a:lstStyle>
          <a:p>
            <a:pPr lvl="0"/>
            <a:r>
              <a:rPr lang="sv-SE" noProof="0"/>
              <a:t>Klicka här för att ändra mall för underrubrikformat</a:t>
            </a:r>
            <a:endParaRPr lang="sv-SE" noProof="0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E932089-4B60-997F-1556-AFC32E4159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23447" y="5308054"/>
            <a:ext cx="36000" cy="171450"/>
          </a:xfrm>
        </p:spPr>
        <p:txBody>
          <a:bodyPr/>
          <a:lstStyle>
            <a:lvl1pPr>
              <a:defRPr sz="100"/>
            </a:lvl1pPr>
          </a:lstStyle>
          <a:p>
            <a:fld id="{625DCC80-084E-4AB6-9121-2894F903773A}" type="datetime4">
              <a:rPr lang="sv-SE" smtClean="0"/>
              <a:pPr/>
              <a:t>16 februari 2023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6E61809-D4AE-3513-8292-B4E6C292E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5983" y="5310172"/>
            <a:ext cx="36000" cy="171450"/>
          </a:xfrm>
        </p:spPr>
        <p:txBody>
          <a:bodyPr/>
          <a:lstStyle>
            <a:lvl1pPr>
              <a:defRPr sz="100"/>
            </a:lvl1pPr>
          </a:lstStyle>
          <a:p>
            <a:r>
              <a:rPr lang="sv-SE"/>
              <a:t>Karolinska Institutet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65A8F9B-CA64-77A4-A2D1-92138346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99847" y="5308054"/>
            <a:ext cx="36000" cy="171450"/>
          </a:xfrm>
        </p:spPr>
        <p:txBody>
          <a:bodyPr/>
          <a:lstStyle>
            <a:lvl1pPr>
              <a:defRPr sz="100"/>
            </a:lvl1pPr>
          </a:lstStyle>
          <a:p>
            <a:fld id="{B5C8723E-5A40-4F9A-B83B-0F0B7FEF270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3792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56774" y="1402829"/>
            <a:ext cx="8631243" cy="3190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2" name="Platshållare för sidfot 2">
            <a:extLst>
              <a:ext uri="{FF2B5EF4-FFF2-40B4-BE49-F238E27FC236}">
                <a16:creationId xmlns:a16="http://schemas.microsoft.com/office/drawing/2014/main" id="{009749DF-7E5C-713A-D45D-D9653C97C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9630" y="4808547"/>
            <a:ext cx="2155777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 dirty="0"/>
              <a:t>Karolinska Institutet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DD7F2B-4D4B-452C-8366-967232B9551F}" type="datetime4">
              <a:rPr lang="sv-SE" smtClean="0"/>
              <a:t>16 februari 2023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59C56-CB7E-413F-8971-4226A1EF682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26329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+ 2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ED75CC17-B226-9EC7-7062-ECD0FA0657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73CEA02-8FD8-B27D-7351-D598B5116632}"/>
              </a:ext>
            </a:extLst>
          </p:cNvPr>
          <p:cNvSpPr>
            <a:spLocks noGrp="1" noChangeArrowheads="1"/>
          </p:cNvSpPr>
          <p:nvPr>
            <p:ph idx="13"/>
          </p:nvPr>
        </p:nvSpPr>
        <p:spPr bwMode="auto">
          <a:xfrm>
            <a:off x="256774" y="1402829"/>
            <a:ext cx="4170039" cy="3190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11200" y="1403857"/>
            <a:ext cx="4170040" cy="31891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2" name="Platshållare för sidfot 2">
            <a:extLst>
              <a:ext uri="{FF2B5EF4-FFF2-40B4-BE49-F238E27FC236}">
                <a16:creationId xmlns:a16="http://schemas.microsoft.com/office/drawing/2014/main" id="{BBC55AFF-EEAC-CC84-7EDE-436AC101B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9630" y="4808547"/>
            <a:ext cx="2155777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 dirty="0"/>
              <a:t>Karolinska Institutet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99858-5981-43EC-9938-BED63F28F62D}" type="datetime4">
              <a:rPr lang="sv-SE" smtClean="0"/>
              <a:t>16 februari 2023</a:t>
            </a:fld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C98C6-00F0-4387-A9BA-FB521E0564CA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84858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2E2751E-29B4-AE75-0730-6CFFB5936B8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9144000" cy="5143500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AA906207-79B5-98E0-34C3-171784B570D0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6787581" y="5213161"/>
            <a:ext cx="94998" cy="171450"/>
          </a:xfrm>
        </p:spPr>
        <p:txBody>
          <a:bodyPr/>
          <a:lstStyle>
            <a:lvl1pPr>
              <a:defRPr sz="100"/>
            </a:lvl1pPr>
          </a:lstStyle>
          <a:p>
            <a:fld id="{625DCC80-084E-4AB6-9121-2894F903773A}" type="datetime4">
              <a:rPr lang="sv-SE" smtClean="0"/>
              <a:pPr/>
              <a:t>16 februari 2023</a:t>
            </a:fld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DD1BCA6E-C8FD-891D-4F83-66CC4277CA7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" y="5236046"/>
            <a:ext cx="107504" cy="171450"/>
          </a:xfrm>
        </p:spPr>
        <p:txBody>
          <a:bodyPr/>
          <a:lstStyle>
            <a:lvl1pPr>
              <a:defRPr sz="100"/>
            </a:lvl1pPr>
          </a:lstStyle>
          <a:p>
            <a:r>
              <a:rPr lang="sv-SE"/>
              <a:t>Karolinska Institutet</a:t>
            </a:r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5358C040-7B29-520B-66D6-03AF9B5F547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463981" y="5213161"/>
            <a:ext cx="45719" cy="171450"/>
          </a:xfrm>
        </p:spPr>
        <p:txBody>
          <a:bodyPr/>
          <a:lstStyle>
            <a:lvl1pPr>
              <a:defRPr sz="100"/>
            </a:lvl1pPr>
          </a:lstStyle>
          <a:p>
            <a:fld id="{B5C8723E-5A40-4F9A-B83B-0F0B7FEF270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038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1 innehåll och 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6C309769-9796-3F4C-16EC-30D95F7272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0AA63C4E-0A70-530E-97DF-2D2B5352F878}"/>
              </a:ext>
            </a:extLst>
          </p:cNvPr>
          <p:cNvSpPr>
            <a:spLocks noGrp="1" noChangeArrowheads="1"/>
          </p:cNvSpPr>
          <p:nvPr>
            <p:ph idx="15"/>
          </p:nvPr>
        </p:nvSpPr>
        <p:spPr bwMode="auto">
          <a:xfrm>
            <a:off x="256774" y="1402829"/>
            <a:ext cx="4170039" cy="3190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1D2BA1C-0344-BC2E-84D4-95E7F2FD7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9630" y="4808547"/>
            <a:ext cx="2155777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 dirty="0"/>
              <a:t>Karolinska Institutet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D5F58E-AAB0-413F-8AAB-C3EC46A63657}" type="datetime4">
              <a:rPr lang="sv-SE" smtClean="0"/>
              <a:t>16 februari 2023</a:t>
            </a:fld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570BB-7289-4069-9D4A-2FAE4107D42A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E5A0135-F7D5-EC17-C577-4234FB38314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711200" y="1404631"/>
            <a:ext cx="4170040" cy="3188389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b="0" i="0" u="none" strike="noStrike" baseline="0" dirty="0">
                <a:solidFill>
                  <a:srgbClr val="000000"/>
                </a:solidFill>
                <a:latin typeface="DM Sans" pitchFamily="2" charset="0"/>
              </a:rPr>
              <a:t>Klicka på första eller andra ikonen i den andra raden av ikoner för att infoga en bild.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23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>
            <a:extLst>
              <a:ext uri="{FF2B5EF4-FFF2-40B4-BE49-F238E27FC236}">
                <a16:creationId xmlns:a16="http://schemas.microsoft.com/office/drawing/2014/main" id="{6AB09F81-3DF8-1100-91E4-2C19199093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2" name="Platshållare för sidfot 2">
            <a:extLst>
              <a:ext uri="{FF2B5EF4-FFF2-40B4-BE49-F238E27FC236}">
                <a16:creationId xmlns:a16="http://schemas.microsoft.com/office/drawing/2014/main" id="{372DAC4F-41A4-C8F3-1E26-84893299D9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9630" y="4808547"/>
            <a:ext cx="2155777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 dirty="0"/>
              <a:t>Karolinska Institutet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412174-C007-4F10-9AE9-98503DE23BF0}" type="datetime4">
              <a:rPr lang="sv-SE" smtClean="0"/>
              <a:t>16 februari 2023</a:t>
            </a:fld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6EECC-44D8-4442-87AA-D47F74CC81A2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A96EA6F-41F1-0969-DF45-AEBBDEDF0D9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711200" y="1404631"/>
            <a:ext cx="4170040" cy="31883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C02F024F-96B7-5411-16AF-D7BE9A4ACEA3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255971" y="1401312"/>
            <a:ext cx="4170038" cy="3193712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9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2 bilder m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5"/>
          </p:nvPr>
        </p:nvSpPr>
        <p:spPr>
          <a:xfrm>
            <a:off x="255971" y="4016459"/>
            <a:ext cx="4170039" cy="578499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latshållare för text 9"/>
          <p:cNvSpPr>
            <a:spLocks noGrp="1"/>
          </p:cNvSpPr>
          <p:nvPr>
            <p:ph type="body" sz="quarter" idx="16"/>
          </p:nvPr>
        </p:nvSpPr>
        <p:spPr>
          <a:xfrm>
            <a:off x="4711200" y="4016459"/>
            <a:ext cx="4170039" cy="574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sidfot 2">
            <a:extLst>
              <a:ext uri="{FF2B5EF4-FFF2-40B4-BE49-F238E27FC236}">
                <a16:creationId xmlns:a16="http://schemas.microsoft.com/office/drawing/2014/main" id="{D069920A-1206-9BEB-B428-2FE026E7B3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9630" y="4808547"/>
            <a:ext cx="2155777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 dirty="0"/>
              <a:t>Karolinska Institutet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3DD2E-EA12-46D7-A9EE-CEEB1AFF2C18}" type="datetime4">
              <a:rPr lang="sv-SE" smtClean="0"/>
              <a:t>16 februari 2023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723E-5A40-4F9A-B83B-0F0B7FEF270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F7332DF-CAE5-41F2-AEFA-52F537B3AA49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711199" y="1404632"/>
            <a:ext cx="4170040" cy="2516826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C4794E74-271C-9E5F-FE9E-7420C39ABEC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255971" y="1401312"/>
            <a:ext cx="4170038" cy="252014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580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lut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 descr="Logotyp Karolinska Institutet.">
            <a:extLst>
              <a:ext uri="{FF2B5EF4-FFF2-40B4-BE49-F238E27FC236}">
                <a16:creationId xmlns:a16="http://schemas.microsoft.com/office/drawing/2014/main" id="{7AC1AD67-1AF6-B109-ABEC-31FF3DEF0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96951" y="1915479"/>
            <a:ext cx="3150096" cy="13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94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983" y="339502"/>
            <a:ext cx="8625257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5983" y="1402830"/>
            <a:ext cx="8630513" cy="318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2080A6F-57B1-B9B7-BFFB-9C38D4F13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9630" y="4808547"/>
            <a:ext cx="2155777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tabLst/>
              <a:defRPr sz="8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v-SE"/>
              <a:t>Karolinska Institutet</a:t>
            </a:r>
            <a:endParaRPr lang="sv-SE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3447" y="4788233"/>
            <a:ext cx="19050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accent1"/>
                </a:solidFill>
                <a:latin typeface="+mn-lt"/>
              </a:defRPr>
            </a:lvl1pPr>
          </a:lstStyle>
          <a:p>
            <a:fld id="{625DCC80-084E-4AB6-9121-2894F903773A}" type="datetime4">
              <a:rPr lang="sv-SE" smtClean="0"/>
              <a:pPr/>
              <a:t>16 februari 2023</a:t>
            </a:fld>
            <a:endParaRPr lang="sv-S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99847" y="4788233"/>
            <a:ext cx="6858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0">
                <a:solidFill>
                  <a:schemeClr val="accent1"/>
                </a:solidFill>
                <a:latin typeface="+mn-lt"/>
              </a:defRPr>
            </a:lvl1pPr>
          </a:lstStyle>
          <a:p>
            <a:fld id="{B5C8723E-5A40-4F9A-B83B-0F0B7FEF270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2" r:id="rId4"/>
    <p:sldLayoutId id="2147483654" r:id="rId5"/>
    <p:sldLayoutId id="2147483655" r:id="rId6"/>
    <p:sldLayoutId id="2147483657" r:id="rId7"/>
    <p:sldLayoutId id="2147483658" r:id="rId8"/>
    <p:sldLayoutId id="2147483659" r:id="rId9"/>
    <p:sldLayoutId id="2147483662" r:id="rId10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0" spc="-50" baseline="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à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à"/>
        <a:defRPr sz="1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1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50195B-8A87-0659-1403-6E7233781A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/>
              <a:t>Mingle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B4D2C54-6FB1-D0FC-01BE-847D5965E8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2023-02-16</a:t>
            </a:r>
          </a:p>
        </p:txBody>
      </p:sp>
    </p:spTree>
    <p:extLst>
      <p:ext uri="{BB962C8B-B14F-4D97-AF65-F5344CB8AC3E}">
        <p14:creationId xmlns:p14="http://schemas.microsoft.com/office/powerpoint/2010/main" val="1099428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549929B4-EC5C-40B3-EBB6-ADF37EA5CF3A}"/>
              </a:ext>
            </a:extLst>
          </p:cNvPr>
          <p:cNvSpPr/>
          <p:nvPr/>
        </p:nvSpPr>
        <p:spPr>
          <a:xfrm>
            <a:off x="755576" y="214326"/>
            <a:ext cx="7272808" cy="488508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05658B6-AD64-29D0-DD86-DD424F0F2FA8}"/>
              </a:ext>
            </a:extLst>
          </p:cNvPr>
          <p:cNvSpPr/>
          <p:nvPr/>
        </p:nvSpPr>
        <p:spPr>
          <a:xfrm>
            <a:off x="1952410" y="214326"/>
            <a:ext cx="4860000" cy="4860000"/>
          </a:xfrm>
          <a:prstGeom prst="ellipse">
            <a:avLst/>
          </a:prstGeom>
          <a:solidFill>
            <a:srgbClr val="8FA3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9C190D7-131C-EFEF-C0FD-3A346A329077}"/>
              </a:ext>
            </a:extLst>
          </p:cNvPr>
          <p:cNvSpPr/>
          <p:nvPr/>
        </p:nvSpPr>
        <p:spPr>
          <a:xfrm>
            <a:off x="2762410" y="1024326"/>
            <a:ext cx="3240000" cy="3240000"/>
          </a:xfrm>
          <a:prstGeom prst="ellipse">
            <a:avLst/>
          </a:prstGeom>
          <a:solidFill>
            <a:srgbClr val="F3FF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F8361B-2BFE-54C7-D94F-D2AE12822B7F}"/>
              </a:ext>
            </a:extLst>
          </p:cNvPr>
          <p:cNvSpPr txBox="1"/>
          <p:nvPr/>
        </p:nvSpPr>
        <p:spPr>
          <a:xfrm>
            <a:off x="3687165" y="2053573"/>
            <a:ext cx="14863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sz="2800" dirty="0">
                <a:latin typeface="Arial" panose="020B0604020202020204" pitchFamily="34" charset="0"/>
                <a:cs typeface="Arial" panose="020B0604020202020204" pitchFamily="34" charset="0"/>
              </a:rPr>
              <a:t>LabMed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1EF308-7BAB-DBE8-BB4D-1E88578E75A7}"/>
              </a:ext>
            </a:extLst>
          </p:cNvPr>
          <p:cNvSpPr txBox="1"/>
          <p:nvPr/>
        </p:nvSpPr>
        <p:spPr>
          <a:xfrm>
            <a:off x="4044359" y="2694465"/>
            <a:ext cx="7649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sz="1600" dirty="0">
                <a:latin typeface="Arial" panose="020B0604020202020204" pitchFamily="34" charset="0"/>
                <a:cs typeface="Arial" panose="020B0604020202020204" pitchFamily="34" charset="0"/>
              </a:rPr>
              <a:t>Admin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3AD9BE-5471-8C08-DACB-FF3FF1D515E6}"/>
              </a:ext>
            </a:extLst>
          </p:cNvPr>
          <p:cNvSpPr txBox="1"/>
          <p:nvPr/>
        </p:nvSpPr>
        <p:spPr>
          <a:xfrm>
            <a:off x="3199509" y="1469539"/>
            <a:ext cx="1108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sz="1800" dirty="0">
                <a:latin typeface="Arial" panose="020B0604020202020204" pitchFamily="34" charset="0"/>
                <a:cs typeface="Arial" panose="020B0604020202020204" pitchFamily="34" charset="0"/>
              </a:rPr>
              <a:t>Teaching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958934-547C-D178-EFA2-5158BDF5DC98}"/>
              </a:ext>
            </a:extLst>
          </p:cNvPr>
          <p:cNvSpPr txBox="1"/>
          <p:nvPr/>
        </p:nvSpPr>
        <p:spPr>
          <a:xfrm>
            <a:off x="3675837" y="3438019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sz="1800" dirty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5EFDED-451E-9030-188D-119A0595BD4E}"/>
              </a:ext>
            </a:extLst>
          </p:cNvPr>
          <p:cNvSpPr txBox="1"/>
          <p:nvPr/>
        </p:nvSpPr>
        <p:spPr>
          <a:xfrm>
            <a:off x="5121214" y="1970737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sz="1800" dirty="0">
                <a:latin typeface="Arial" panose="020B0604020202020204" pitchFamily="34" charset="0"/>
                <a:cs typeface="Arial" panose="020B0604020202020204" pitchFamily="34" charset="0"/>
              </a:rPr>
              <a:t>Clinic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00E9C8-E5D0-70A3-03D9-91EA3DBFD690}"/>
              </a:ext>
            </a:extLst>
          </p:cNvPr>
          <p:cNvSpPr txBox="1"/>
          <p:nvPr/>
        </p:nvSpPr>
        <p:spPr>
          <a:xfrm>
            <a:off x="3925738" y="2475049"/>
            <a:ext cx="10021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sz="1600" dirty="0">
                <a:latin typeface="Arial" panose="020B0604020202020204" pitchFamily="34" charset="0"/>
                <a:cs typeface="Arial" panose="020B0604020202020204" pitchFamily="34" charset="0"/>
              </a:rPr>
              <a:t>Divisions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8B8EE7-CAA6-3C96-892C-8C8C7533B2B8}"/>
              </a:ext>
            </a:extLst>
          </p:cNvPr>
          <p:cNvSpPr txBox="1"/>
          <p:nvPr/>
        </p:nvSpPr>
        <p:spPr>
          <a:xfrm rot="1542868">
            <a:off x="6743599" y="2242252"/>
            <a:ext cx="1415772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sz="1650" dirty="0">
                <a:latin typeface="Arial" panose="020B0604020202020204" pitchFamily="34" charset="0"/>
                <a:cs typeface="Arial" panose="020B0604020202020204" pitchFamily="34" charset="0"/>
              </a:rPr>
              <a:t>KI leadership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17C7EA-4935-7204-FB76-B82C490E8C2B}"/>
              </a:ext>
            </a:extLst>
          </p:cNvPr>
          <p:cNvSpPr txBox="1"/>
          <p:nvPr/>
        </p:nvSpPr>
        <p:spPr>
          <a:xfrm>
            <a:off x="3512620" y="440595"/>
            <a:ext cx="17395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dirty="0">
                <a:latin typeface="Arial" panose="020B0604020202020204" pitchFamily="34" charset="0"/>
                <a:cs typeface="Arial" panose="020B0604020202020204" pitchFamily="34" charset="0"/>
              </a:rPr>
              <a:t>KI/KI South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FEAF22-4975-F19B-0E2A-02DB41701074}"/>
              </a:ext>
            </a:extLst>
          </p:cNvPr>
          <p:cNvSpPr txBox="1"/>
          <p:nvPr/>
        </p:nvSpPr>
        <p:spPr>
          <a:xfrm rot="1109085">
            <a:off x="6554235" y="1226244"/>
            <a:ext cx="127470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SE" sz="1650" dirty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</a:p>
          <a:p>
            <a:pPr algn="ctr"/>
            <a:r>
              <a:rPr lang="en-SE" sz="1650" dirty="0">
                <a:latin typeface="Arial" panose="020B0604020202020204" pitchFamily="34" charset="0"/>
                <a:cs typeface="Arial" panose="020B0604020202020204" pitchFamily="34" charset="0"/>
              </a:rPr>
              <a:t>Universities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8373440-D45F-85DE-B1F9-C6EF552458BA}"/>
              </a:ext>
            </a:extLst>
          </p:cNvPr>
          <p:cNvSpPr txBox="1"/>
          <p:nvPr/>
        </p:nvSpPr>
        <p:spPr>
          <a:xfrm rot="1142863">
            <a:off x="6899826" y="3077240"/>
            <a:ext cx="840295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sz="1650" dirty="0">
                <a:latin typeface="Arial" panose="020B0604020202020204" pitchFamily="34" charset="0"/>
                <a:cs typeface="Arial" panose="020B0604020202020204" pitchFamily="34" charset="0"/>
              </a:rPr>
              <a:t>Unions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1723780-0697-802F-43A1-CD8F0C9BDA7F}"/>
              </a:ext>
            </a:extLst>
          </p:cNvPr>
          <p:cNvSpPr txBox="1"/>
          <p:nvPr/>
        </p:nvSpPr>
        <p:spPr>
          <a:xfrm rot="1216135">
            <a:off x="779066" y="2806225"/>
            <a:ext cx="1250663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sz="1650" dirty="0">
                <a:latin typeface="Arial" panose="020B0604020202020204" pitchFamily="34" charset="0"/>
                <a:cs typeface="Arial" panose="020B0604020202020204" pitchFamily="34" charset="0"/>
              </a:rPr>
              <a:t>Companies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687EB18-78C3-BCAD-BE45-F1CF2048A6D4}"/>
              </a:ext>
            </a:extLst>
          </p:cNvPr>
          <p:cNvSpPr txBox="1"/>
          <p:nvPr/>
        </p:nvSpPr>
        <p:spPr>
          <a:xfrm rot="20591815">
            <a:off x="874190" y="1925231"/>
            <a:ext cx="1157689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sz="1650" dirty="0">
                <a:latin typeface="Arial" panose="020B0604020202020204" pitchFamily="34" charset="0"/>
                <a:cs typeface="Arial" panose="020B0604020202020204" pitchFamily="34" charset="0"/>
              </a:rPr>
              <a:t>Innovation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4ABE696B-B267-6761-E75C-F6E8B90E53DC}"/>
              </a:ext>
            </a:extLst>
          </p:cNvPr>
          <p:cNvSpPr/>
          <p:nvPr/>
        </p:nvSpPr>
        <p:spPr>
          <a:xfrm>
            <a:off x="3170047" y="1397129"/>
            <a:ext cx="2275044" cy="1778622"/>
          </a:xfrm>
          <a:prstGeom prst="arc">
            <a:avLst>
              <a:gd name="adj1" fmla="val 14966574"/>
              <a:gd name="adj2" fmla="val 20475582"/>
            </a:avLst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 sz="1800"/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1F34E177-937F-253D-62BE-A4CE6CBE6C3C}"/>
              </a:ext>
            </a:extLst>
          </p:cNvPr>
          <p:cNvSpPr/>
          <p:nvPr/>
        </p:nvSpPr>
        <p:spPr>
          <a:xfrm rot="5567507">
            <a:off x="3516955" y="1743377"/>
            <a:ext cx="2275044" cy="1778622"/>
          </a:xfrm>
          <a:prstGeom prst="arc">
            <a:avLst>
              <a:gd name="adj1" fmla="val 14966574"/>
              <a:gd name="adj2" fmla="val 20475582"/>
            </a:avLst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 sz="1800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6D8F4385-2254-3F04-CE9B-EC7A4572AE13}"/>
              </a:ext>
            </a:extLst>
          </p:cNvPr>
          <p:cNvSpPr/>
          <p:nvPr/>
        </p:nvSpPr>
        <p:spPr>
          <a:xfrm rot="15169788">
            <a:off x="2994060" y="1887704"/>
            <a:ext cx="2275044" cy="1778622"/>
          </a:xfrm>
          <a:prstGeom prst="arc">
            <a:avLst>
              <a:gd name="adj1" fmla="val 14140432"/>
              <a:gd name="adj2" fmla="val 20475582"/>
            </a:avLst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 sz="18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B7C678-3126-8598-00CE-2CCF24609953}"/>
              </a:ext>
            </a:extLst>
          </p:cNvPr>
          <p:cNvSpPr txBox="1"/>
          <p:nvPr/>
        </p:nvSpPr>
        <p:spPr>
          <a:xfrm>
            <a:off x="3701591" y="2901882"/>
            <a:ext cx="1471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sz="1600" dirty="0">
                <a:latin typeface="Arial" panose="020B0604020202020204" pitchFamily="34" charset="0"/>
                <a:cs typeface="Arial" panose="020B0604020202020204" pitchFamily="34" charset="0"/>
              </a:rPr>
              <a:t>Core facilitites</a:t>
            </a:r>
          </a:p>
        </p:txBody>
      </p:sp>
    </p:spTree>
    <p:extLst>
      <p:ext uri="{BB962C8B-B14F-4D97-AF65-F5344CB8AC3E}">
        <p14:creationId xmlns:p14="http://schemas.microsoft.com/office/powerpoint/2010/main" val="3728730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50195B-8A87-0659-1403-6E7233781A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528" y="267494"/>
            <a:ext cx="7772400" cy="857250"/>
          </a:xfrm>
        </p:spPr>
        <p:txBody>
          <a:bodyPr/>
          <a:lstStyle/>
          <a:p>
            <a:r>
              <a:rPr lang="sv-SE" dirty="0" err="1"/>
              <a:t>Employment</a:t>
            </a:r>
            <a:r>
              <a:rPr lang="sv-SE" dirty="0"/>
              <a:t> survey 2022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B4D2C54-6FB1-D0FC-01BE-847D5965E8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584" y="1283686"/>
            <a:ext cx="7772400" cy="1314450"/>
          </a:xfrm>
        </p:spPr>
        <p:txBody>
          <a:bodyPr/>
          <a:lstStyle/>
          <a:p>
            <a:r>
              <a:rPr lang="sv-SE" sz="2400" dirty="0"/>
              <a:t>Areas </a:t>
            </a:r>
            <a:r>
              <a:rPr lang="sv-SE" sz="2400" dirty="0" err="1"/>
              <a:t>of</a:t>
            </a:r>
            <a:r>
              <a:rPr lang="sv-SE" sz="2400" dirty="0"/>
              <a:t> </a:t>
            </a:r>
            <a:r>
              <a:rPr lang="sv-SE" sz="2400" dirty="0" err="1"/>
              <a:t>improvement</a:t>
            </a:r>
            <a:endParaRPr lang="sv-SE" sz="2400" dirty="0"/>
          </a:p>
          <a:p>
            <a:endParaRPr lang="sv-SE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000" dirty="0"/>
              <a:t>• </a:t>
            </a:r>
            <a:r>
              <a:rPr lang="sv-SE" sz="2000" dirty="0" err="1"/>
              <a:t>Leadership</a:t>
            </a:r>
            <a:endParaRPr lang="sv-SE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000" dirty="0"/>
              <a:t>• </a:t>
            </a:r>
            <a:r>
              <a:rPr lang="sv-SE" sz="2000" dirty="0" err="1"/>
              <a:t>Organization</a:t>
            </a:r>
            <a:endParaRPr lang="sv-SE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000" dirty="0"/>
              <a:t>• Information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000" dirty="0"/>
              <a:t>• Sense </a:t>
            </a:r>
            <a:r>
              <a:rPr lang="sv-SE" sz="2000" dirty="0" err="1"/>
              <a:t>of</a:t>
            </a:r>
            <a:r>
              <a:rPr lang="sv-SE" sz="2000" dirty="0"/>
              <a:t> </a:t>
            </a:r>
            <a:r>
              <a:rPr lang="sv-SE" sz="2000" dirty="0" err="1"/>
              <a:t>us</a:t>
            </a:r>
            <a:endParaRPr lang="sv-SE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000" dirty="0"/>
              <a:t>• </a:t>
            </a:r>
            <a:r>
              <a:rPr lang="sv-SE" sz="2000" dirty="0" err="1"/>
              <a:t>Strategy</a:t>
            </a:r>
            <a:r>
              <a:rPr lang="sv-SE" sz="2000" dirty="0"/>
              <a:t> 2030</a:t>
            </a:r>
          </a:p>
          <a:p>
            <a:pPr marL="285750" indent="-285750">
              <a:buFontTx/>
              <a:buChar char="-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4364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3C3E5F-B287-11FB-CBF7-AB879771A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Plans for </a:t>
            </a:r>
            <a:r>
              <a:rPr lang="sv-SE" sz="3200" dirty="0" err="1"/>
              <a:t>now</a:t>
            </a:r>
            <a:endParaRPr lang="sv-SE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06374D1-728D-DD7F-07C6-3445A7B6C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180" y="1059582"/>
            <a:ext cx="8631243" cy="3190191"/>
          </a:xfrm>
        </p:spPr>
        <p:txBody>
          <a:bodyPr/>
          <a:lstStyle/>
          <a:p>
            <a:r>
              <a:rPr lang="sv-SE" sz="2400" dirty="0"/>
              <a:t>Meetings </a:t>
            </a:r>
            <a:r>
              <a:rPr lang="sv-SE" sz="2400" dirty="0" err="1"/>
              <a:t>with</a:t>
            </a:r>
            <a:r>
              <a:rPr lang="sv-SE" sz="2400" dirty="0"/>
              <a:t> the divisions</a:t>
            </a:r>
          </a:p>
          <a:p>
            <a:pPr lvl="2"/>
            <a:r>
              <a:rPr lang="sv-SE" sz="1800" dirty="0" err="1"/>
              <a:t>Needs</a:t>
            </a:r>
            <a:r>
              <a:rPr lang="sv-SE" sz="1800" dirty="0"/>
              <a:t>, problems, areas </a:t>
            </a:r>
            <a:r>
              <a:rPr lang="sv-SE" sz="1800" dirty="0" err="1"/>
              <a:t>of</a:t>
            </a:r>
            <a:r>
              <a:rPr lang="sv-SE" sz="1800" dirty="0"/>
              <a:t> </a:t>
            </a:r>
            <a:r>
              <a:rPr lang="sv-SE" sz="1800" dirty="0" err="1"/>
              <a:t>improvement</a:t>
            </a:r>
            <a:r>
              <a:rPr lang="sv-SE" sz="1800" dirty="0"/>
              <a:t>?</a:t>
            </a:r>
          </a:p>
          <a:p>
            <a:pPr lvl="2"/>
            <a:endParaRPr lang="sv-SE" dirty="0"/>
          </a:p>
          <a:p>
            <a:r>
              <a:rPr lang="sv-SE" sz="2400" dirty="0" err="1"/>
              <a:t>Leadership</a:t>
            </a:r>
            <a:r>
              <a:rPr lang="sv-SE" sz="2400" dirty="0"/>
              <a:t> &amp; </a:t>
            </a:r>
            <a:r>
              <a:rPr lang="sv-SE" sz="2400" dirty="0" err="1"/>
              <a:t>organization</a:t>
            </a:r>
            <a:endParaRPr lang="sv-SE" sz="2400" dirty="0"/>
          </a:p>
          <a:p>
            <a:pPr lvl="2"/>
            <a:r>
              <a:rPr lang="sv-SE" sz="1800" dirty="0"/>
              <a:t>Vision &amp; common </a:t>
            </a:r>
            <a:r>
              <a:rPr lang="sv-SE" sz="1800" dirty="0" err="1"/>
              <a:t>goals</a:t>
            </a:r>
            <a:endParaRPr lang="sv-SE" sz="1800" dirty="0"/>
          </a:p>
          <a:p>
            <a:pPr lvl="2"/>
            <a:r>
              <a:rPr lang="sv-SE" sz="1800" dirty="0" err="1"/>
              <a:t>Infrastructure</a:t>
            </a:r>
            <a:endParaRPr lang="sv-SE" sz="1800" dirty="0"/>
          </a:p>
          <a:p>
            <a:pPr marL="914400" lvl="2" indent="0">
              <a:buNone/>
            </a:pPr>
            <a:endParaRPr lang="sv-SE" sz="1800" b="1" dirty="0"/>
          </a:p>
          <a:p>
            <a:r>
              <a:rPr lang="sv-SE" sz="2400" dirty="0"/>
              <a:t>Information &amp; Communication</a:t>
            </a:r>
          </a:p>
          <a:p>
            <a:pPr lvl="2"/>
            <a:r>
              <a:rPr lang="sv-SE" sz="1800" dirty="0"/>
              <a:t>PI meetings (</a:t>
            </a:r>
            <a:r>
              <a:rPr lang="sv-SE" sz="1800" dirty="0" err="1"/>
              <a:t>first</a:t>
            </a:r>
            <a:r>
              <a:rPr lang="sv-SE" sz="1800" dirty="0"/>
              <a:t> on </a:t>
            </a:r>
            <a:r>
              <a:rPr lang="sv-SE" sz="1800" dirty="0" err="1"/>
              <a:t>March</a:t>
            </a:r>
            <a:r>
              <a:rPr lang="sv-SE" sz="1800" dirty="0"/>
              <a:t> 15)</a:t>
            </a:r>
          </a:p>
          <a:p>
            <a:endParaRPr lang="sv-SE" sz="1800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524D888-E64B-DA9B-F439-BCB01F9E4B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0050" y="4809107"/>
            <a:ext cx="2155777" cy="171450"/>
          </a:xfrm>
        </p:spPr>
        <p:txBody>
          <a:bodyPr/>
          <a:lstStyle/>
          <a:p>
            <a:r>
              <a:rPr lang="sv-SE" dirty="0"/>
              <a:t>Karolinska Institutet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A1EE999-BA1C-822F-993D-4740F020B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4B7C-EFE5-4383-BDB0-8382637BF0E1}" type="datetime4">
              <a:rPr lang="sv-SE" smtClean="0"/>
              <a:t>16 februari 2023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0B65D1B-CF0B-8F0A-A526-41ADF8C82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C56-CB7E-413F-8971-4226A1EF6823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7030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913B4C-313E-B323-19E3-C9BF8FF2F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Plans ahead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4938FE9-296B-93F5-49A4-C57835AF1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630" y="1131590"/>
            <a:ext cx="8631243" cy="3190191"/>
          </a:xfrm>
        </p:spPr>
        <p:txBody>
          <a:bodyPr/>
          <a:lstStyle/>
          <a:p>
            <a:r>
              <a:rPr lang="en-US" sz="2400" dirty="0"/>
              <a:t>Goals linked to KI Strategy 2030</a:t>
            </a:r>
          </a:p>
          <a:p>
            <a:endParaRPr lang="en-US" sz="1200" dirty="0"/>
          </a:p>
          <a:p>
            <a:pPr marL="457200" lvl="1" indent="0">
              <a:buNone/>
            </a:pPr>
            <a:r>
              <a:rPr lang="en-US" sz="2000" dirty="0"/>
              <a:t>Prioritized areas:</a:t>
            </a:r>
          </a:p>
          <a:p>
            <a:pPr lvl="2">
              <a:lnSpc>
                <a:spcPct val="150000"/>
              </a:lnSpc>
            </a:pPr>
            <a:r>
              <a:rPr lang="en-US" sz="1800" dirty="0"/>
              <a:t>Experimental research</a:t>
            </a:r>
          </a:p>
          <a:p>
            <a:pPr lvl="2">
              <a:lnSpc>
                <a:spcPct val="150000"/>
              </a:lnSpc>
            </a:pPr>
            <a:r>
              <a:rPr lang="en-US" sz="1800" dirty="0"/>
              <a:t>Clinical research &amp; Education</a:t>
            </a:r>
          </a:p>
          <a:p>
            <a:pPr lvl="2">
              <a:lnSpc>
                <a:spcPct val="150000"/>
              </a:lnSpc>
            </a:pPr>
            <a:r>
              <a:rPr lang="en-US" sz="1800" dirty="0" err="1"/>
              <a:t>Internationalisation</a:t>
            </a:r>
            <a:endParaRPr lang="en-US" sz="1800" dirty="0"/>
          </a:p>
          <a:p>
            <a:pPr lvl="2">
              <a:lnSpc>
                <a:spcPct val="150000"/>
              </a:lnSpc>
            </a:pPr>
            <a:r>
              <a:rPr lang="en-US" sz="1800" dirty="0"/>
              <a:t>Preparation for future health crisis</a:t>
            </a:r>
          </a:p>
          <a:p>
            <a:pPr lvl="3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F3BB945-337C-53CE-CE17-3286350C13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Karolinska </a:t>
            </a:r>
            <a:r>
              <a:rPr lang="en-US" dirty="0" err="1"/>
              <a:t>Institutet</a:t>
            </a:r>
            <a:endParaRPr lang="en-US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DFE0FCF-5413-9548-17D1-603BC5802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D7F2B-4D4B-452C-8366-967232B9551F}" type="datetime4">
              <a:rPr lang="en-US" smtClean="0"/>
              <a:t>16 februari 2023</a:t>
            </a:fld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2BE15CA-AA3C-8C35-CD56-86AB825A7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C56-CB7E-413F-8971-4226A1EF682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826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913B4C-313E-B323-19E3-C9BF8FF2F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Plans </a:t>
            </a:r>
            <a:r>
              <a:rPr lang="sv-SE" dirty="0" err="1"/>
              <a:t>ahead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4938FE9-296B-93F5-49A4-C57835AF1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630" y="1059582"/>
            <a:ext cx="8631243" cy="3190191"/>
          </a:xfrm>
        </p:spPr>
        <p:txBody>
          <a:bodyPr/>
          <a:lstStyle/>
          <a:p>
            <a:r>
              <a:rPr lang="sv-SE" sz="2400" dirty="0"/>
              <a:t>New </a:t>
            </a:r>
            <a:r>
              <a:rPr lang="sv-SE" sz="2400" dirty="0" err="1"/>
              <a:t>LabMed</a:t>
            </a:r>
            <a:r>
              <a:rPr lang="sv-SE" sz="2400" dirty="0"/>
              <a:t> </a:t>
            </a:r>
            <a:r>
              <a:rPr lang="sv-SE" sz="2400" dirty="0" err="1"/>
              <a:t>working</a:t>
            </a:r>
            <a:r>
              <a:rPr lang="sv-SE" sz="2400" dirty="0"/>
              <a:t> </a:t>
            </a:r>
            <a:r>
              <a:rPr lang="sv-SE" sz="2400" dirty="0" err="1"/>
              <a:t>groups</a:t>
            </a:r>
            <a:r>
              <a:rPr lang="sv-SE" sz="2400" dirty="0"/>
              <a:t>:</a:t>
            </a:r>
          </a:p>
          <a:p>
            <a:pPr lvl="2">
              <a:lnSpc>
                <a:spcPct val="150000"/>
              </a:lnSpc>
            </a:pPr>
            <a:r>
              <a:rPr lang="sv-SE" sz="1800" dirty="0" err="1"/>
              <a:t>Recruitments</a:t>
            </a:r>
            <a:endParaRPr lang="sv-SE" sz="1800" dirty="0"/>
          </a:p>
          <a:p>
            <a:pPr lvl="2">
              <a:lnSpc>
                <a:spcPct val="150000"/>
              </a:lnSpc>
            </a:pPr>
            <a:r>
              <a:rPr lang="sv-SE" sz="1800" dirty="0" err="1"/>
              <a:t>Strategies</a:t>
            </a:r>
            <a:endParaRPr lang="sv-SE" sz="1800" dirty="0"/>
          </a:p>
          <a:p>
            <a:pPr lvl="2">
              <a:lnSpc>
                <a:spcPct val="150000"/>
              </a:lnSpc>
            </a:pPr>
            <a:r>
              <a:rPr lang="sv-SE" sz="1800" dirty="0" err="1"/>
              <a:t>Core</a:t>
            </a:r>
            <a:r>
              <a:rPr lang="sv-SE" sz="1800" dirty="0"/>
              <a:t> </a:t>
            </a:r>
            <a:r>
              <a:rPr lang="sv-SE" sz="1800" dirty="0" err="1"/>
              <a:t>Facilities</a:t>
            </a:r>
            <a:endParaRPr lang="sv-SE" sz="1800" dirty="0"/>
          </a:p>
          <a:p>
            <a:pPr lvl="2">
              <a:lnSpc>
                <a:spcPct val="150000"/>
              </a:lnSpc>
            </a:pPr>
            <a:r>
              <a:rPr lang="sv-SE" sz="1800" dirty="0" err="1"/>
              <a:t>Work</a:t>
            </a:r>
            <a:r>
              <a:rPr lang="sv-SE" sz="1800" dirty="0"/>
              <a:t> Environment</a:t>
            </a:r>
          </a:p>
          <a:p>
            <a:pPr lvl="3">
              <a:lnSpc>
                <a:spcPct val="150000"/>
              </a:lnSpc>
            </a:pPr>
            <a:r>
              <a:rPr lang="sv-SE" sz="1800" dirty="0"/>
              <a:t>New </a:t>
            </a:r>
            <a:r>
              <a:rPr lang="sv-SE" sz="1800" dirty="0" err="1"/>
              <a:t>head</a:t>
            </a:r>
            <a:r>
              <a:rPr lang="sv-SE" sz="1800" dirty="0"/>
              <a:t>: Annika Karlsson, Clinical </a:t>
            </a:r>
            <a:r>
              <a:rPr lang="sv-SE" sz="1800" dirty="0" err="1"/>
              <a:t>Microbiology</a:t>
            </a:r>
            <a:endParaRPr lang="sv-SE" sz="1800" dirty="0"/>
          </a:p>
          <a:p>
            <a:pPr lvl="2">
              <a:lnSpc>
                <a:spcPct val="150000"/>
              </a:lnSpc>
            </a:pPr>
            <a:r>
              <a:rPr lang="sv-SE" sz="1800" dirty="0"/>
              <a:t>Innovation</a:t>
            </a:r>
          </a:p>
          <a:p>
            <a:pPr lvl="3"/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F3BB945-337C-53CE-CE17-3286350C13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Karolinska Institutet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DFE0FCF-5413-9548-17D1-603BC5802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D7F2B-4D4B-452C-8366-967232B9551F}" type="datetime4">
              <a:rPr lang="sv-SE" smtClean="0"/>
              <a:t>16 februari 2023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2BE15CA-AA3C-8C35-CD56-86AB825A7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C56-CB7E-413F-8971-4226A1EF6823}" type="slidenum">
              <a:rPr lang="sv-SE" smtClean="0"/>
              <a:pPr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1196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 hidden="1">
            <a:extLst>
              <a:ext uri="{FF2B5EF4-FFF2-40B4-BE49-F238E27FC236}">
                <a16:creationId xmlns:a16="http://schemas.microsoft.com/office/drawing/2014/main" id="{3B945BE0-EE85-09C4-1EE7-44EBC8E667E7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Avslutningsbild med Karolinska Institutets logotyp</a:t>
            </a:r>
          </a:p>
        </p:txBody>
      </p:sp>
    </p:spTree>
    <p:extLst>
      <p:ext uri="{BB962C8B-B14F-4D97-AF65-F5344CB8AC3E}">
        <p14:creationId xmlns:p14="http://schemas.microsoft.com/office/powerpoint/2010/main" val="4116704812"/>
      </p:ext>
    </p:extLst>
  </p:cSld>
  <p:clrMapOvr>
    <a:masterClrMapping/>
  </p:clrMapOvr>
</p:sld>
</file>

<file path=ppt/theme/theme1.xml><?xml version="1.0" encoding="utf-8"?>
<a:theme xmlns:a="http://schemas.openxmlformats.org/drawingml/2006/main" name="16_9_powerpointmall_ki_plommon_SVE">
  <a:themeElements>
    <a:clrScheme name="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F0433"/>
      </a:accent1>
      <a:accent2>
        <a:srgbClr val="FF876F"/>
      </a:accent2>
      <a:accent3>
        <a:srgbClr val="870052"/>
      </a:accent3>
      <a:accent4>
        <a:srgbClr val="FFDDD6"/>
      </a:accent4>
      <a:accent5>
        <a:srgbClr val="4DB5BC"/>
      </a:accent5>
      <a:accent6>
        <a:srgbClr val="CCEBED"/>
      </a:accent6>
      <a:hlink>
        <a:srgbClr val="870052"/>
      </a:hlink>
      <a:folHlink>
        <a:srgbClr val="C490AA"/>
      </a:folHlink>
    </a:clrScheme>
    <a:fontScheme name="KI PPT">
      <a:majorFont>
        <a:latin typeface="DM Sans Medium"/>
        <a:ea typeface=""/>
        <a:cs typeface=""/>
      </a:majorFont>
      <a:minorFont>
        <a:latin typeface="DM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dirty="0" err="1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  <a:txDef>
      <a:spPr>
        <a:noFill/>
        <a:ln w="6350">
          <a:solidFill>
            <a:schemeClr val="accent1"/>
          </a:solidFill>
        </a:ln>
      </a:spPr>
      <a:bodyPr wrap="square" rtlCol="0">
        <a:spAutoFit/>
      </a:bodyPr>
      <a:lstStyle>
        <a:defPPr algn="l">
          <a:defRPr sz="1400" dirty="0">
            <a:latin typeface="+mn-lt"/>
          </a:defRPr>
        </a:defPPr>
      </a:lstStyle>
    </a:tx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61B54"/>
        </a:accent1>
        <a:accent2>
          <a:srgbClr val="97D8DA"/>
        </a:accent2>
        <a:accent3>
          <a:srgbClr val="FFFFFF"/>
        </a:accent3>
        <a:accent4>
          <a:srgbClr val="000000"/>
        </a:accent4>
        <a:accent5>
          <a:srgbClr val="BDABB3"/>
        </a:accent5>
        <a:accent6>
          <a:srgbClr val="88C4C5"/>
        </a:accent6>
        <a:hlink>
          <a:srgbClr val="CF0063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 16_9" id="{1F38360D-59DB-4A23-9901-826B2655DF32}" vid="{12A715E1-1DBB-4DA1-A7DA-2BEA2C262AD0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8615BE51D60BA44B86811C5F608C49E" ma:contentTypeVersion="2" ma:contentTypeDescription="Skapa ett nytt dokument." ma:contentTypeScope="" ma:versionID="d667059fad6dae1f63e9797092a95b8a">
  <xsd:schema xmlns:xsd="http://www.w3.org/2001/XMLSchema" xmlns:xs="http://www.w3.org/2001/XMLSchema" xmlns:p="http://schemas.microsoft.com/office/2006/metadata/properties" xmlns:ns2="6843b716-3f6d-4983-a753-faa1afd2f446" targetNamespace="http://schemas.microsoft.com/office/2006/metadata/properties" ma:root="true" ma:fieldsID="5d1e914f83464b7ec701aba093d4bb6f" ns2:_="">
    <xsd:import namespace="6843b716-3f6d-4983-a753-faa1afd2f4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43b716-3f6d-4983-a753-faa1afd2f4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F79469-2F05-42F0-ADD1-5263841AE7B9}">
  <ds:schemaRefs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6843b716-3f6d-4983-a753-faa1afd2f44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9D801A6-03DF-447D-BC63-C200DF75D7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F339E5-2F84-461C-8537-1DE8503495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43b716-3f6d-4983-a753-faa1afd2f4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16_9</Template>
  <TotalTime>276</TotalTime>
  <Words>136</Words>
  <Application>Microsoft Macintosh PowerPoint</Application>
  <PresentationFormat>On-screen Show (16:9)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DM Sans</vt:lpstr>
      <vt:lpstr>DM Sans Medium</vt:lpstr>
      <vt:lpstr>Times</vt:lpstr>
      <vt:lpstr>Wingdings</vt:lpstr>
      <vt:lpstr>16_9_powerpointmall_ki_plommon_SVE</vt:lpstr>
      <vt:lpstr>Mingle</vt:lpstr>
      <vt:lpstr>PowerPoint Presentation</vt:lpstr>
      <vt:lpstr>Employment survey 2022</vt:lpstr>
      <vt:lpstr>Plans for now</vt:lpstr>
      <vt:lpstr>Plans ahead</vt:lpstr>
      <vt:lpstr>Plans ahead</vt:lpstr>
      <vt:lpstr>Avslutningsbild med Karolinska Institutets logotyp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Mingle with Jonas Fuxe</dc:title>
  <dc:creator>Christina Sundqvist</dc:creator>
  <cp:lastModifiedBy>Jonas Fuxe</cp:lastModifiedBy>
  <cp:revision>1</cp:revision>
  <cp:lastPrinted>2005-09-23T14:22:03Z</cp:lastPrinted>
  <dcterms:created xsi:type="dcterms:W3CDTF">2023-02-15T14:52:37Z</dcterms:created>
  <dcterms:modified xsi:type="dcterms:W3CDTF">2023-02-16T13:31:44Z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0x010100B8615BE51D60BA44B86811C5F608C49E</vt:lpwstr>
  </property>
</Properties>
</file>